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embeddedFontLst>
    <p:embeddedFont>
      <p:font typeface="Average"/>
      <p:regular r:id="rId18"/>
    </p:embeddedFont>
    <p:embeddedFont>
      <p:font typeface="Lexend"/>
      <p:regular r:id="rId19"/>
      <p:bold r:id="rId20"/>
    </p:embeddedFont>
    <p:embeddedFont>
      <p:font typeface="Oswald"/>
      <p:regular r:id="rId21"/>
      <p:bold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exend-bold.fntdata"/><Relationship Id="rId11" Type="http://schemas.openxmlformats.org/officeDocument/2006/relationships/slide" Target="slides/slide6.xml"/><Relationship Id="rId22" Type="http://schemas.openxmlformats.org/officeDocument/2006/relationships/font" Target="fonts/Oswald-bold.fntdata"/><Relationship Id="rId10" Type="http://schemas.openxmlformats.org/officeDocument/2006/relationships/slide" Target="slides/slide5.xml"/><Relationship Id="rId21" Type="http://schemas.openxmlformats.org/officeDocument/2006/relationships/font" Target="fonts/Oswald-regular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Lexend-regular.fntdata"/><Relationship Id="rId6" Type="http://schemas.openxmlformats.org/officeDocument/2006/relationships/slide" Target="slides/slide1.xml"/><Relationship Id="rId18" Type="http://schemas.openxmlformats.org/officeDocument/2006/relationships/font" Target="fonts/Average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1a4d32e6dc8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1a4d32e6dc8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a4d32e6dc8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a4d32e6dc8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a4d32e6dc8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1a4d32e6dc8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1a114c31f6b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1a114c31f6b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a114c31f6b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a114c31f6b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a114c31f6b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1a114c31f6b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a4d32e6dc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1a4d32e6dc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a4d32e6dc8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1a4d32e6dc8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a4d32e6dc8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1a4d32e6dc8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a8b7f3a25a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1a8b7f3a25a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a8b7f3a25a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1a8b7f3a25a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Google Shape;11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late">
    <p:bg>
      <p:bgPr>
        <a:solidFill>
          <a:srgbClr val="B6D7A8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rt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rt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rt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rt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rt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rt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rt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rt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png"/><Relationship Id="rId4" Type="http://schemas.openxmlformats.org/officeDocument/2006/relationships/image" Target="../media/image11.png"/><Relationship Id="rId5" Type="http://schemas.openxmlformats.org/officeDocument/2006/relationships/image" Target="../media/image9.png"/><Relationship Id="rId6" Type="http://schemas.openxmlformats.org/officeDocument/2006/relationships/image" Target="../media/image1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4.png"/><Relationship Id="rId4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www.youtube.com/watch?v=tLcnJEMnlTs" TargetMode="External"/><Relationship Id="rId4" Type="http://schemas.openxmlformats.org/officeDocument/2006/relationships/hyperlink" Target="https://newatlas.com/plastic2oil-converts-plastic-to-fuel/19108/?itm_source=newatlas&amp;itm_medium=article-body" TargetMode="External"/><Relationship Id="rId9" Type="http://schemas.openxmlformats.org/officeDocument/2006/relationships/image" Target="../media/image2.png"/><Relationship Id="rId5" Type="http://schemas.openxmlformats.org/officeDocument/2006/relationships/hyperlink" Target="https://www.designboom.com/technology/the-ocean-cleanup-system-002-test-10-12-2021/" TargetMode="External"/><Relationship Id="rId6" Type="http://schemas.openxmlformats.org/officeDocument/2006/relationships/hyperlink" Target="https://www.theinertia.com/environment/the-ocean-cleanup-crew-just-proved-that-system-002-two-works/" TargetMode="External"/><Relationship Id="rId7" Type="http://schemas.openxmlformats.org/officeDocument/2006/relationships/hyperlink" Target="https://newatlas.com/environment/ocean-cleanup-boats-plastic-blue-diesel-fuel/" TargetMode="External"/><Relationship Id="rId8" Type="http://schemas.openxmlformats.org/officeDocument/2006/relationships/hyperlink" Target="https://www.ncbi.nlm.nih.gov/search/research-news/4120/#:~:text=The%20Great%20Pacific%20Garbage%20Patch%20counts%201.8%20trillion%20pieces%20of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en.reset.org/is-the-ocean-cleanup-back-on-track-new-system-starts-cleaning-up-the-pacific-trash-patch/" TargetMode="External"/><Relationship Id="rId4" Type="http://schemas.openxmlformats.org/officeDocument/2006/relationships/hyperlink" Target="https://www.fisheries.noaa.gov/national/bycatch/fishing-gear-fish-aggregating-devices#:~:text=Fish%20aggregating%20device" TargetMode="External"/><Relationship Id="rId9" Type="http://schemas.openxmlformats.org/officeDocument/2006/relationships/image" Target="../media/image2.png"/><Relationship Id="rId5" Type="http://schemas.openxmlformats.org/officeDocument/2006/relationships/hyperlink" Target="https://www.plasticpollutioncoalition.org/blog/2022/5/16/what-really-happens-to-your-plastic-recycling#:~:text=From%20a%20recycling%20bin%2C%20plastics" TargetMode="External"/><Relationship Id="rId6" Type="http://schemas.openxmlformats.org/officeDocument/2006/relationships/hyperlink" Target="https://theoceancleanup.com/updates/system-002-mid-term-evaluation/" TargetMode="External"/><Relationship Id="rId7" Type="http://schemas.openxmlformats.org/officeDocument/2006/relationships/hyperlink" Target="https://theoceancleanup.com/milestones/system-002/#:~:text=System%20002%20is%20our%20first" TargetMode="External"/><Relationship Id="rId8" Type="http://schemas.openxmlformats.org/officeDocument/2006/relationships/hyperlink" Target="https://theoceancleanup.com/faq/will-the-systems-have-a-fish-aggregating-device-fad-effect/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16.png"/><Relationship Id="rId5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17.png"/><Relationship Id="rId10" Type="http://schemas.openxmlformats.org/officeDocument/2006/relationships/image" Target="../media/image1.png"/><Relationship Id="rId9" Type="http://schemas.openxmlformats.org/officeDocument/2006/relationships/image" Target="../media/image12.png"/><Relationship Id="rId5" Type="http://schemas.openxmlformats.org/officeDocument/2006/relationships/image" Target="../media/image3.png"/><Relationship Id="rId6" Type="http://schemas.openxmlformats.org/officeDocument/2006/relationships/image" Target="../media/image5.png"/><Relationship Id="rId7" Type="http://schemas.openxmlformats.org/officeDocument/2006/relationships/image" Target="../media/image6.jpg"/><Relationship Id="rId8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7.png"/><Relationship Id="rId5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15.png"/><Relationship Id="rId10" Type="http://schemas.openxmlformats.org/officeDocument/2006/relationships/image" Target="../media/image27.png"/><Relationship Id="rId9" Type="http://schemas.openxmlformats.org/officeDocument/2006/relationships/image" Target="../media/image20.png"/><Relationship Id="rId5" Type="http://schemas.openxmlformats.org/officeDocument/2006/relationships/image" Target="../media/image18.png"/><Relationship Id="rId6" Type="http://schemas.openxmlformats.org/officeDocument/2006/relationships/image" Target="../media/image13.png"/><Relationship Id="rId7" Type="http://schemas.openxmlformats.org/officeDocument/2006/relationships/image" Target="../media/image21.png"/><Relationship Id="rId8" Type="http://schemas.openxmlformats.org/officeDocument/2006/relationships/image" Target="../media/image2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26.png"/><Relationship Id="rId11" Type="http://schemas.openxmlformats.org/officeDocument/2006/relationships/image" Target="../media/image36.png"/><Relationship Id="rId10" Type="http://schemas.openxmlformats.org/officeDocument/2006/relationships/image" Target="../media/image35.png"/><Relationship Id="rId12" Type="http://schemas.openxmlformats.org/officeDocument/2006/relationships/image" Target="../media/image28.png"/><Relationship Id="rId9" Type="http://schemas.openxmlformats.org/officeDocument/2006/relationships/image" Target="../media/image33.png"/><Relationship Id="rId5" Type="http://schemas.openxmlformats.org/officeDocument/2006/relationships/image" Target="../media/image19.png"/><Relationship Id="rId6" Type="http://schemas.openxmlformats.org/officeDocument/2006/relationships/image" Target="../media/image27.png"/><Relationship Id="rId7" Type="http://schemas.openxmlformats.org/officeDocument/2006/relationships/image" Target="../media/image23.png"/><Relationship Id="rId8" Type="http://schemas.openxmlformats.org/officeDocument/2006/relationships/image" Target="../media/image3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Relationship Id="rId4" Type="http://schemas.openxmlformats.org/officeDocument/2006/relationships/image" Target="../media/image12.png"/><Relationship Id="rId9" Type="http://schemas.openxmlformats.org/officeDocument/2006/relationships/image" Target="../media/image25.png"/><Relationship Id="rId5" Type="http://schemas.openxmlformats.org/officeDocument/2006/relationships/image" Target="../media/image24.png"/><Relationship Id="rId6" Type="http://schemas.openxmlformats.org/officeDocument/2006/relationships/image" Target="../media/image30.png"/><Relationship Id="rId7" Type="http://schemas.openxmlformats.org/officeDocument/2006/relationships/image" Target="../media/image29.png"/><Relationship Id="rId8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671250" y="299050"/>
            <a:ext cx="7801500" cy="1579200"/>
          </a:xfrm>
          <a:prstGeom prst="rect">
            <a:avLst/>
          </a:prstGeom>
          <a:solidFill>
            <a:schemeClr val="dk1"/>
          </a:solidFill>
          <a:ln cap="flat" cmpd="sng" w="762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CCMN 432 (Sec 310) - F2022</a:t>
            </a:r>
            <a:endParaRPr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Assignment #4: ORAL Presentation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2530125" y="3112550"/>
            <a:ext cx="4088100" cy="1514400"/>
          </a:xfrm>
          <a:prstGeom prst="rect">
            <a:avLst/>
          </a:prstGeom>
          <a:solidFill>
            <a:schemeClr val="dk1"/>
          </a:solidFill>
          <a:ln cap="flat" cmpd="sng" w="762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Prepared By: Hamza Mal</a:t>
            </a:r>
            <a:r>
              <a:rPr lang="en" sz="100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ik</a:t>
            </a:r>
            <a:endParaRPr sz="10000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      </a:t>
            </a:r>
            <a:r>
              <a:rPr lang="en" sz="100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Prepared For: Prof. </a:t>
            </a:r>
            <a:r>
              <a:rPr lang="en" sz="100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Nubla</a:t>
            </a:r>
            <a:endParaRPr sz="10000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      Date: Thurs, Dec 8, 2022</a:t>
            </a:r>
            <a:endParaRPr sz="10000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1" name="Google Shape;61;p13"/>
          <p:cNvSpPr txBox="1"/>
          <p:nvPr>
            <p:ph idx="1" type="subTitle"/>
          </p:nvPr>
        </p:nvSpPr>
        <p:spPr>
          <a:xfrm>
            <a:off x="1121150" y="2058850"/>
            <a:ext cx="6799800" cy="621000"/>
          </a:xfrm>
          <a:prstGeom prst="rect">
            <a:avLst/>
          </a:prstGeom>
          <a:solidFill>
            <a:schemeClr val="dk1"/>
          </a:solidFill>
          <a:ln cap="flat" cmpd="sng" w="762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en" sz="3959">
                <a:solidFill>
                  <a:srgbClr val="1F1F1F"/>
                </a:solidFill>
                <a:latin typeface="Oswald"/>
                <a:ea typeface="Oswald"/>
                <a:cs typeface="Oswald"/>
                <a:sym typeface="Oswald"/>
              </a:rPr>
              <a:t>System 002</a:t>
            </a:r>
            <a:endParaRPr sz="3959">
              <a:solidFill>
                <a:srgbClr val="1F1F1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t/>
            </a:r>
            <a:endParaRPr sz="1470"/>
          </a:p>
        </p:txBody>
      </p:sp>
      <p:pic>
        <p:nvPicPr>
          <p:cNvPr id="62" name="Google Shape;62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43900" y="1580025"/>
            <a:ext cx="3600099" cy="213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756050"/>
            <a:ext cx="2530125" cy="215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-172525"/>
            <a:ext cx="2021450" cy="2231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69650" y="3330875"/>
            <a:ext cx="2674350" cy="1782892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3"/>
          <p:cNvSpPr txBox="1"/>
          <p:nvPr/>
        </p:nvSpPr>
        <p:spPr>
          <a:xfrm>
            <a:off x="7716325" y="4550750"/>
            <a:ext cx="2185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Average"/>
                <a:ea typeface="Average"/>
                <a:cs typeface="Average"/>
                <a:sym typeface="Average"/>
              </a:rPr>
              <a:t>Source: The Ocean Cleanup</a:t>
            </a:r>
            <a:endParaRPr sz="800"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2"/>
          <p:cNvSpPr txBox="1"/>
          <p:nvPr>
            <p:ph type="title"/>
          </p:nvPr>
        </p:nvSpPr>
        <p:spPr>
          <a:xfrm>
            <a:off x="-1455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3200">
                <a:latin typeface="Lexend"/>
                <a:ea typeface="Lexend"/>
                <a:cs typeface="Lexend"/>
                <a:sym typeface="Lexend"/>
              </a:rPr>
              <a:t>Thank Your For </a:t>
            </a:r>
            <a:endParaRPr b="1" sz="3200"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3200">
                <a:latin typeface="Lexend"/>
                <a:ea typeface="Lexend"/>
                <a:cs typeface="Lexend"/>
                <a:sym typeface="Lexend"/>
              </a:rPr>
              <a:t>Your Time!</a:t>
            </a:r>
            <a:endParaRPr b="1" sz="32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10" name="Google Shape;210;p22"/>
          <p:cNvSpPr txBox="1"/>
          <p:nvPr>
            <p:ph idx="1" type="body"/>
          </p:nvPr>
        </p:nvSpPr>
        <p:spPr>
          <a:xfrm>
            <a:off x="387900" y="2007400"/>
            <a:ext cx="3794400" cy="1966500"/>
          </a:xfrm>
          <a:prstGeom prst="rect">
            <a:avLst/>
          </a:prstGeom>
          <a:solidFill>
            <a:schemeClr val="dk1"/>
          </a:solidFill>
          <a:ln cap="flat" cmpd="sng" w="762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45">
              <a:solidFill>
                <a:srgbClr val="1F1F1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45">
                <a:solidFill>
                  <a:srgbClr val="1F1F1F"/>
                </a:solidFill>
                <a:latin typeface="Oswald"/>
                <a:ea typeface="Oswald"/>
                <a:cs typeface="Oswald"/>
                <a:sym typeface="Oswald"/>
              </a:rPr>
              <a:t>I can be reached </a:t>
            </a:r>
            <a:r>
              <a:rPr lang="en" sz="1845">
                <a:solidFill>
                  <a:srgbClr val="1F1F1F"/>
                </a:solidFill>
                <a:latin typeface="Oswald"/>
                <a:ea typeface="Oswald"/>
                <a:cs typeface="Oswald"/>
                <a:sym typeface="Oswald"/>
              </a:rPr>
              <a:t>at:</a:t>
            </a:r>
            <a:endParaRPr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45">
              <a:solidFill>
                <a:srgbClr val="1F1F1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45">
                <a:solidFill>
                  <a:srgbClr val="1F1F1F"/>
                </a:solidFill>
                <a:latin typeface="Oswald"/>
                <a:ea typeface="Oswald"/>
                <a:cs typeface="Oswald"/>
                <a:sym typeface="Oswald"/>
              </a:rPr>
              <a:t>   Email: </a:t>
            </a:r>
            <a:r>
              <a:rPr lang="en" sz="1545">
                <a:solidFill>
                  <a:srgbClr val="1F1F1F"/>
                </a:solidFill>
                <a:latin typeface="Oswald"/>
                <a:ea typeface="Oswald"/>
                <a:cs typeface="Oswald"/>
                <a:sym typeface="Oswald"/>
              </a:rPr>
              <a:t>hamzamalik@oceanambassadors.gc.ca </a:t>
            </a:r>
            <a:endParaRPr sz="1545">
              <a:solidFill>
                <a:srgbClr val="1F1F1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45">
              <a:solidFill>
                <a:srgbClr val="1F1F1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45">
                <a:solidFill>
                  <a:srgbClr val="1F1F1F"/>
                </a:solidFill>
                <a:latin typeface="Oswald"/>
                <a:ea typeface="Oswald"/>
                <a:cs typeface="Oswald"/>
                <a:sym typeface="Oswald"/>
              </a:rPr>
              <a:t>   Phone: </a:t>
            </a:r>
            <a:r>
              <a:rPr lang="en" sz="1545">
                <a:solidFill>
                  <a:srgbClr val="1F1F1F"/>
                </a:solidFill>
                <a:latin typeface="Oswald"/>
                <a:ea typeface="Oswald"/>
                <a:cs typeface="Oswald"/>
                <a:sym typeface="Oswald"/>
              </a:rPr>
              <a:t> (604) 639-2530 ext 1400</a:t>
            </a:r>
            <a:endParaRPr sz="1545">
              <a:solidFill>
                <a:srgbClr val="1F1F1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1F1F1F"/>
              </a:solidFill>
              <a:highlight>
                <a:schemeClr val="dk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1F1F1F"/>
              </a:solidFill>
              <a:highlight>
                <a:schemeClr val="dk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highlight>
                <a:schemeClr val="dk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1" name="Google Shape;21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0900" y="1017725"/>
            <a:ext cx="3973375" cy="397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22"/>
          <p:cNvPicPr preferRelativeResize="0"/>
          <p:nvPr/>
        </p:nvPicPr>
        <p:blipFill rotWithShape="1">
          <a:blip r:embed="rId4">
            <a:alphaModFix/>
          </a:blip>
          <a:srcRect b="31129" l="0" r="0" t="29038"/>
          <a:stretch/>
        </p:blipFill>
        <p:spPr>
          <a:xfrm>
            <a:off x="6563550" y="76199"/>
            <a:ext cx="2344950" cy="78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3"/>
          <p:cNvSpPr txBox="1"/>
          <p:nvPr>
            <p:ph type="title"/>
          </p:nvPr>
        </p:nvSpPr>
        <p:spPr>
          <a:xfrm>
            <a:off x="831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3200">
                <a:latin typeface="Lexend"/>
                <a:ea typeface="Lexend"/>
                <a:cs typeface="Lexend"/>
                <a:sym typeface="Lexend"/>
              </a:rPr>
              <a:t>R</a:t>
            </a:r>
            <a:r>
              <a:rPr b="1" lang="en" sz="3200">
                <a:latin typeface="Lexend"/>
                <a:ea typeface="Lexend"/>
                <a:cs typeface="Lexend"/>
                <a:sym typeface="Lexend"/>
              </a:rPr>
              <a:t>eferences</a:t>
            </a:r>
            <a:endParaRPr b="1" sz="32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18" name="Google Shape;218;p23"/>
          <p:cNvSpPr txBox="1"/>
          <p:nvPr>
            <p:ph idx="1" type="body"/>
          </p:nvPr>
        </p:nvSpPr>
        <p:spPr>
          <a:xfrm>
            <a:off x="311700" y="1045925"/>
            <a:ext cx="8520600" cy="488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32500"/>
          </a:bodyPr>
          <a:lstStyle/>
          <a:p>
            <a:pPr indent="-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CNET. (2021, November 2). The Ocean Cleanup begins cleaning the Great Pacific Garbage Patch.</a:t>
            </a:r>
            <a:endParaRPr sz="40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u="sng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https://www.youtube.com/watch?v=tLcnJEMnlTs</a:t>
            </a:r>
            <a:endParaRPr sz="40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5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Coxworth, B. (2011, July 5). The plastic2Oil process turns plastic waste into fuel. New Atlas. </a:t>
            </a:r>
            <a:r>
              <a:rPr lang="en" sz="4000" u="sng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https://newatlas.com/plastic2oil-converts-plastic-to-fuel/19108/?itm_source=newatlas&amp;itm_medium=article-body</a:t>
            </a:r>
            <a:endParaRPr sz="40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5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Designboom. (2021, October 12). the ocean cleanup tests its massive system 002 to great success. </a:t>
            </a:r>
            <a:endParaRPr sz="40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Designboom | Architecture &amp; Design Magazine.</a:t>
            </a:r>
            <a:endParaRPr sz="40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4000" u="sng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https://www.designboom.com/technology/the-ocean-cleanup-system-002-test-10-12-2021/</a:t>
            </a:r>
            <a:endParaRPr sz="40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5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Haro, A. (2021, November 3). The Ocean Cleanup Crew Just Proved That System 002 Works. The Inertia. </a:t>
            </a:r>
            <a:r>
              <a:rPr lang="en" sz="4000" u="sng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https://www.theinertia.com/environment/the-ocean-cleanup-crew-just-proved-that-system-002-two-works/</a:t>
            </a:r>
            <a:endParaRPr sz="40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5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Lavars, N. (2021, November 3). Can ocean cleanup boats power themselves by turning plastic into fuel? New Atlas. </a:t>
            </a:r>
            <a:r>
              <a:rPr lang="en" sz="4000" u="sng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https://newatlas.com/environment/ocean-cleanup-boats-plastic-blue-diesel-fuel/</a:t>
            </a:r>
            <a:endParaRPr sz="40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5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National Library of Medicine. (2018, March 18). The Great Pacific Garbage Patch counts. </a:t>
            </a:r>
            <a:r>
              <a:rPr lang="en" sz="4000" u="sng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https://www.ncbi.nlm.nih.gov/search/research-news/4120/#:~:text=The%20Great%20Pacific%20Garbage%20Patch%20counts%201.8%20trillion%20pieces%20of</a:t>
            </a:r>
            <a:endParaRPr sz="4000">
              <a:solidFill>
                <a:srgbClr val="1155C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75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9" name="Google Shape;219;p23"/>
          <p:cNvPicPr preferRelativeResize="0"/>
          <p:nvPr/>
        </p:nvPicPr>
        <p:blipFill rotWithShape="1">
          <a:blip r:embed="rId9">
            <a:alphaModFix/>
          </a:blip>
          <a:srcRect b="31129" l="0" r="0" t="29038"/>
          <a:stretch/>
        </p:blipFill>
        <p:spPr>
          <a:xfrm>
            <a:off x="6563550" y="76199"/>
            <a:ext cx="2344950" cy="78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4"/>
          <p:cNvSpPr txBox="1"/>
          <p:nvPr>
            <p:ph idx="1" type="body"/>
          </p:nvPr>
        </p:nvSpPr>
        <p:spPr>
          <a:xfrm>
            <a:off x="337825" y="944750"/>
            <a:ext cx="8520600" cy="465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Newton, M. (2022, January 31). Is the Ocean Cleanup Back on Track? New System Starts Cleaning Up the Pacific Trash Patch. Digital for Good | RESET.ORG. </a:t>
            </a:r>
            <a:r>
              <a:rPr lang="en" sz="1300" u="sng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https://en.reset.org/is-the-ocean-cleanup-back-on-track-new-system-starts-cleaning-up-the-pacific-trash-patch/</a:t>
            </a:r>
            <a:endParaRPr sz="13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NOAA FISHERIES. (2017, November 30). Fishing Gear: Fish Aggregating Devices | NOAA Fisheries. </a:t>
            </a:r>
            <a:r>
              <a:rPr lang="en" sz="1300" u="sng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https://www.fisheries.noaa.gov/national/bycatch/fishing-gear-fish-aggregating-devices#:~:text=Fish%20aggregating%20device</a:t>
            </a:r>
            <a:r>
              <a:rPr lang="en" sz="13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sz="13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0E101A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Plastic pollution coalition. (2022, May 16). What Really Happens To Your Plastic “Recycling.” </a:t>
            </a:r>
            <a:r>
              <a:rPr lang="en" sz="1300" u="sng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https://www.plasticpollutioncoalition.org/blog/2022/5/16/what-really-happens-to-your-plastic-recycling#:~:text=From%20a%20recycling%20bin%2C%20plastics</a:t>
            </a:r>
            <a:endParaRPr sz="13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Ocean Cleanup. (2022, January 10). System 002: Mid-Term Evaluation • Updates • The Ocean Cleanup. </a:t>
            </a:r>
            <a:r>
              <a:rPr lang="en" sz="1300" u="sng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https://theoceancleanup.com/updates/system-002-mid-term-evaluation/</a:t>
            </a:r>
            <a:endParaRPr sz="13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Ocean Cleanup. (n.d.). System 002 • Milestones • The Ocean Cleanup. The Ocean Cleanup. Retrieved October 31, 2022, from </a:t>
            </a:r>
            <a:r>
              <a:rPr lang="en" sz="1300" u="sng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https://theoceancleanup.com/milestones/system-002/#:~:text=System%20002%20is%20our%20first</a:t>
            </a:r>
            <a:endParaRPr sz="13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Ocean Cleanup. (n.d.). Will the systems have a Fish Aggregating Device (FAD) effect? • FAQs • The Ocean Cleanup. The Ocean Cleanup. Retrieved November 23, 2022, from</a:t>
            </a:r>
            <a:endParaRPr sz="13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300" u="sng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https://theoceancleanup.com/faq/will-the-systems-have-a-fish-aggregating-device-fad-effect/</a:t>
            </a:r>
            <a:endParaRPr sz="13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5" name="Google Shape;225;p24"/>
          <p:cNvPicPr preferRelativeResize="0"/>
          <p:nvPr/>
        </p:nvPicPr>
        <p:blipFill rotWithShape="1">
          <a:blip r:embed="rId9">
            <a:alphaModFix/>
          </a:blip>
          <a:srcRect b="31129" l="0" r="0" t="29038"/>
          <a:stretch/>
        </p:blipFill>
        <p:spPr>
          <a:xfrm>
            <a:off x="6563550" y="76199"/>
            <a:ext cx="2344950" cy="78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4"/>
          <p:cNvSpPr txBox="1"/>
          <p:nvPr>
            <p:ph type="title"/>
          </p:nvPr>
        </p:nvSpPr>
        <p:spPr>
          <a:xfrm>
            <a:off x="2355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3200">
                <a:latin typeface="Lexend"/>
                <a:ea typeface="Lexend"/>
                <a:cs typeface="Lexend"/>
                <a:sym typeface="Lexend"/>
              </a:rPr>
              <a:t>AGENDA</a:t>
            </a:r>
            <a:endParaRPr b="1" sz="32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72" name="Google Shape;72;p14"/>
          <p:cNvSpPr txBox="1"/>
          <p:nvPr>
            <p:ph idx="1" type="body"/>
          </p:nvPr>
        </p:nvSpPr>
        <p:spPr>
          <a:xfrm>
            <a:off x="311700" y="1157375"/>
            <a:ext cx="8520600" cy="3508200"/>
          </a:xfrm>
          <a:prstGeom prst="rect">
            <a:avLst/>
          </a:prstGeom>
          <a:solidFill>
            <a:schemeClr val="dk1"/>
          </a:solidFill>
          <a:ln cap="flat" cmpd="sng" w="76200">
            <a:solidFill>
              <a:srgbClr val="1F1F1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  </a:t>
            </a:r>
            <a:r>
              <a:rPr b="1" lang="en" sz="23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1.0 </a:t>
            </a:r>
            <a:r>
              <a:rPr lang="en" sz="23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Speaker’s Bio   </a:t>
            </a:r>
            <a:endParaRPr sz="2300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  </a:t>
            </a:r>
            <a:r>
              <a:rPr b="1" lang="en" sz="23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2.0 </a:t>
            </a:r>
            <a:r>
              <a:rPr lang="en" sz="23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Problems and Purpose Statement </a:t>
            </a:r>
            <a:endParaRPr sz="2300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  </a:t>
            </a:r>
            <a:r>
              <a:rPr b="1" lang="en" sz="23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3.0 </a:t>
            </a:r>
            <a:r>
              <a:rPr lang="en" sz="23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Perspective</a:t>
            </a:r>
            <a:r>
              <a:rPr lang="en" sz="23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 # 1: Background </a:t>
            </a:r>
            <a:endParaRPr sz="2300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  </a:t>
            </a:r>
            <a:r>
              <a:rPr b="1" lang="en" sz="23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4</a:t>
            </a:r>
            <a:r>
              <a:rPr b="1" lang="en" sz="23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.0 </a:t>
            </a:r>
            <a:r>
              <a:rPr lang="en" sz="23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Perspective # 2: Advantages </a:t>
            </a:r>
            <a:endParaRPr sz="2300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  5.0 </a:t>
            </a:r>
            <a:r>
              <a:rPr lang="en" sz="23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Perspective # 3: Disadvantages </a:t>
            </a:r>
            <a:endParaRPr sz="2300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  6.0</a:t>
            </a:r>
            <a:r>
              <a:rPr lang="en" sz="23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 Conclusion</a:t>
            </a:r>
            <a:endParaRPr sz="2300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3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  References </a:t>
            </a:r>
            <a:endParaRPr sz="2300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73" name="Google Shape;73;p14"/>
          <p:cNvPicPr preferRelativeResize="0"/>
          <p:nvPr/>
        </p:nvPicPr>
        <p:blipFill rotWithShape="1">
          <a:blip r:embed="rId3">
            <a:alphaModFix/>
          </a:blip>
          <a:srcRect b="72370" l="0" r="0" t="0"/>
          <a:stretch/>
        </p:blipFill>
        <p:spPr>
          <a:xfrm>
            <a:off x="0" y="93450"/>
            <a:ext cx="5574550" cy="102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21150" y="990600"/>
            <a:ext cx="3591050" cy="359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4"/>
          <p:cNvPicPr preferRelativeResize="0"/>
          <p:nvPr/>
        </p:nvPicPr>
        <p:blipFill rotWithShape="1">
          <a:blip r:embed="rId5">
            <a:alphaModFix/>
          </a:blip>
          <a:srcRect b="31129" l="0" r="0" t="29038"/>
          <a:stretch/>
        </p:blipFill>
        <p:spPr>
          <a:xfrm>
            <a:off x="6563550" y="76199"/>
            <a:ext cx="2344950" cy="78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 txBox="1"/>
          <p:nvPr>
            <p:ph type="title"/>
          </p:nvPr>
        </p:nvSpPr>
        <p:spPr>
          <a:xfrm>
            <a:off x="2355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3200">
                <a:latin typeface="Lexend"/>
                <a:ea typeface="Lexend"/>
                <a:cs typeface="Lexend"/>
                <a:sym typeface="Lexend"/>
              </a:rPr>
              <a:t>1.0 Speaker Bio</a:t>
            </a:r>
            <a:endParaRPr b="1" sz="32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81" name="Google Shape;81;p15"/>
          <p:cNvSpPr txBox="1"/>
          <p:nvPr>
            <p:ph idx="1" type="body"/>
          </p:nvPr>
        </p:nvSpPr>
        <p:spPr>
          <a:xfrm>
            <a:off x="4635250" y="966150"/>
            <a:ext cx="4197000" cy="4037100"/>
          </a:xfrm>
          <a:prstGeom prst="rect">
            <a:avLst/>
          </a:prstGeom>
          <a:solidFill>
            <a:schemeClr val="dk1"/>
          </a:solidFill>
          <a:ln cap="flat" cmpd="sng" w="762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15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Name: </a:t>
            </a:r>
            <a:r>
              <a:rPr lang="en" sz="695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Hamza Malik</a:t>
            </a:r>
            <a:endParaRPr sz="6950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50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15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Position: </a:t>
            </a:r>
            <a:r>
              <a:rPr lang="en" sz="695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Lead Engineer</a:t>
            </a:r>
            <a:endParaRPr sz="6950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50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15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Experience:</a:t>
            </a:r>
            <a:endParaRPr b="1" sz="8150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950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38931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Oswald"/>
              <a:buChar char="●"/>
            </a:pPr>
            <a:r>
              <a:rPr lang="en" sz="695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MASc Environmental Science &amp; Engineering</a:t>
            </a:r>
            <a:endParaRPr sz="6950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350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38931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Oswald"/>
              <a:buChar char="●"/>
            </a:pPr>
            <a:r>
              <a:rPr lang="en" sz="695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1 Years Marine Engineer at Ocean Networks Canada</a:t>
            </a:r>
            <a:endParaRPr sz="6950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50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38931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Oswald"/>
              <a:buChar char="●"/>
            </a:pPr>
            <a:r>
              <a:rPr lang="en" sz="695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2 Years Environmental Officer at SeaBlue Canada</a:t>
            </a:r>
            <a:endParaRPr sz="6950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50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38931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Oswald"/>
              <a:buChar char="●"/>
            </a:pPr>
            <a:r>
              <a:rPr lang="en" sz="695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1 Years Project Coordinator </a:t>
            </a:r>
            <a:r>
              <a:rPr lang="en" sz="695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at SeaBlue Canada</a:t>
            </a:r>
            <a:endParaRPr sz="6950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50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38931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Oswald"/>
              <a:buChar char="●"/>
            </a:pPr>
            <a:r>
              <a:rPr lang="en" sz="695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3</a:t>
            </a:r>
            <a:r>
              <a:rPr lang="en" sz="695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 Years Lead Engineer at the Ocean Ambassadors Canada</a:t>
            </a:r>
            <a:endParaRPr sz="2000"/>
          </a:p>
        </p:txBody>
      </p:sp>
      <p:pic>
        <p:nvPicPr>
          <p:cNvPr id="82" name="Google Shape;82;p15"/>
          <p:cNvPicPr preferRelativeResize="0"/>
          <p:nvPr/>
        </p:nvPicPr>
        <p:blipFill rotWithShape="1">
          <a:blip r:embed="rId3">
            <a:alphaModFix/>
          </a:blip>
          <a:srcRect b="1269" l="5467" r="8967" t="-1270"/>
          <a:stretch/>
        </p:blipFill>
        <p:spPr>
          <a:xfrm>
            <a:off x="540600" y="1284900"/>
            <a:ext cx="3710775" cy="3281800"/>
          </a:xfrm>
          <a:prstGeom prst="rect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83" name="Google Shape;83;p15"/>
          <p:cNvSpPr txBox="1"/>
          <p:nvPr/>
        </p:nvSpPr>
        <p:spPr>
          <a:xfrm>
            <a:off x="2613800" y="3968150"/>
            <a:ext cx="1644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Average"/>
                <a:ea typeface="Average"/>
                <a:cs typeface="Average"/>
                <a:sym typeface="Average"/>
              </a:rPr>
              <a:t>Source: Canva.com</a:t>
            </a:r>
            <a:endParaRPr sz="900"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84" name="Google Shape;84;p15"/>
          <p:cNvPicPr preferRelativeResize="0"/>
          <p:nvPr/>
        </p:nvPicPr>
        <p:blipFill rotWithShape="1">
          <a:blip r:embed="rId4">
            <a:alphaModFix/>
          </a:blip>
          <a:srcRect b="31129" l="0" r="0" t="29038"/>
          <a:stretch/>
        </p:blipFill>
        <p:spPr>
          <a:xfrm>
            <a:off x="6563550" y="76199"/>
            <a:ext cx="2344950" cy="78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6"/>
          <p:cNvSpPr txBox="1"/>
          <p:nvPr>
            <p:ph type="title"/>
          </p:nvPr>
        </p:nvSpPr>
        <p:spPr>
          <a:xfrm>
            <a:off x="301600" y="1647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latin typeface="Lexend"/>
                <a:ea typeface="Lexend"/>
                <a:cs typeface="Lexend"/>
                <a:sym typeface="Lexend"/>
              </a:rPr>
              <a:t>2.0 PROBLEM</a:t>
            </a:r>
            <a:endParaRPr b="1" sz="32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90" name="Google Shape;90;p16"/>
          <p:cNvSpPr txBox="1"/>
          <p:nvPr>
            <p:ph idx="1" type="body"/>
          </p:nvPr>
        </p:nvSpPr>
        <p:spPr>
          <a:xfrm>
            <a:off x="4719275" y="1345012"/>
            <a:ext cx="3577200" cy="1099200"/>
          </a:xfrm>
          <a:prstGeom prst="rect">
            <a:avLst/>
          </a:prstGeom>
          <a:solidFill>
            <a:schemeClr val="dk1"/>
          </a:solidFill>
          <a:ln cap="flat" cmpd="sng" w="762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212121"/>
                </a:solidFill>
                <a:highlight>
                  <a:srgbClr val="FFFFFF"/>
                </a:highlight>
                <a:latin typeface="Oswald"/>
                <a:ea typeface="Oswald"/>
                <a:cs typeface="Oswald"/>
                <a:sym typeface="Oswald"/>
              </a:rPr>
              <a:t>1.8 trillion pieces</a:t>
            </a:r>
            <a:r>
              <a:rPr lang="en" sz="1200">
                <a:solidFill>
                  <a:srgbClr val="212121"/>
                </a:solidFill>
                <a:highlight>
                  <a:srgbClr val="FFFFFF"/>
                </a:highlight>
                <a:latin typeface="Oswald"/>
                <a:ea typeface="Oswald"/>
                <a:cs typeface="Oswald"/>
                <a:sym typeface="Oswald"/>
              </a:rPr>
              <a:t> of </a:t>
            </a:r>
            <a:r>
              <a:rPr b="1" lang="en" sz="14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Plastic, </a:t>
            </a:r>
            <a:r>
              <a:rPr lang="en" sz="12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microplastic, and marine debris </a:t>
            </a:r>
            <a:r>
              <a:rPr lang="en" sz="1200">
                <a:solidFill>
                  <a:srgbClr val="212121"/>
                </a:solidFill>
                <a:highlight>
                  <a:srgbClr val="FFFFFF"/>
                </a:highlight>
                <a:latin typeface="Oswald"/>
                <a:ea typeface="Oswald"/>
                <a:cs typeface="Oswald"/>
                <a:sym typeface="Oswald"/>
              </a:rPr>
              <a:t>roughly about </a:t>
            </a:r>
            <a:r>
              <a:rPr b="1" lang="en" sz="1400">
                <a:solidFill>
                  <a:srgbClr val="212121"/>
                </a:solidFill>
                <a:highlight>
                  <a:srgbClr val="FFFFFF"/>
                </a:highlight>
                <a:latin typeface="Oswald"/>
                <a:ea typeface="Oswald"/>
                <a:cs typeface="Oswald"/>
                <a:sym typeface="Oswald"/>
              </a:rPr>
              <a:t>79,000 metric tons</a:t>
            </a:r>
            <a:r>
              <a:rPr lang="en">
                <a:solidFill>
                  <a:srgbClr val="212121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lang="en" sz="12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accumulate in </a:t>
            </a:r>
            <a:r>
              <a:rPr b="1" lang="en" sz="14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The Great Pacific Garbage Patch</a:t>
            </a:r>
            <a:r>
              <a:rPr lang="en" sz="12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 (National Library of Medicine, 2018).</a:t>
            </a:r>
            <a:endParaRPr sz="1200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1" name="Google Shape;91;p16"/>
          <p:cNvPicPr preferRelativeResize="0"/>
          <p:nvPr/>
        </p:nvPicPr>
        <p:blipFill rotWithShape="1">
          <a:blip r:embed="rId3">
            <a:alphaModFix/>
          </a:blip>
          <a:srcRect b="31129" l="0" r="0" t="29038"/>
          <a:stretch/>
        </p:blipFill>
        <p:spPr>
          <a:xfrm>
            <a:off x="6563550" y="76199"/>
            <a:ext cx="2344950" cy="789125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6"/>
          <p:cNvSpPr txBox="1"/>
          <p:nvPr/>
        </p:nvSpPr>
        <p:spPr>
          <a:xfrm>
            <a:off x="-160975" y="675900"/>
            <a:ext cx="46314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Oswald"/>
                <a:ea typeface="Oswald"/>
                <a:cs typeface="Oswald"/>
                <a:sym typeface="Oswald"/>
              </a:rPr>
              <a:t>The Great Pacific Garbage Patch:</a:t>
            </a:r>
            <a:endParaRPr sz="1700"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93" name="Google Shape;93;p16"/>
          <p:cNvPicPr preferRelativeResize="0"/>
          <p:nvPr/>
        </p:nvPicPr>
        <p:blipFill rotWithShape="1">
          <a:blip r:embed="rId4">
            <a:alphaModFix/>
          </a:blip>
          <a:srcRect b="22509" l="0" r="9403" t="7973"/>
          <a:stretch/>
        </p:blipFill>
        <p:spPr>
          <a:xfrm>
            <a:off x="155400" y="1122300"/>
            <a:ext cx="3700875" cy="1875275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94" name="Google Shape;94;p16"/>
          <p:cNvCxnSpPr/>
          <p:nvPr/>
        </p:nvCxnSpPr>
        <p:spPr>
          <a:xfrm flipH="1" rot="10800000">
            <a:off x="3968575" y="1982950"/>
            <a:ext cx="658500" cy="300"/>
          </a:xfrm>
          <a:prstGeom prst="straightConnector1">
            <a:avLst/>
          </a:prstGeom>
          <a:noFill/>
          <a:ln cap="flat" cmpd="sng" w="38100">
            <a:solidFill>
              <a:srgbClr val="1F1F1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5" name="Google Shape;95;p16"/>
          <p:cNvSpPr txBox="1"/>
          <p:nvPr/>
        </p:nvSpPr>
        <p:spPr>
          <a:xfrm>
            <a:off x="130375" y="2980325"/>
            <a:ext cx="1971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Average"/>
                <a:ea typeface="Average"/>
                <a:cs typeface="Average"/>
                <a:sym typeface="Average"/>
              </a:rPr>
              <a:t>Source: </a:t>
            </a:r>
            <a:r>
              <a:rPr lang="en" sz="900">
                <a:latin typeface="Average"/>
                <a:ea typeface="Average"/>
                <a:cs typeface="Average"/>
                <a:sym typeface="Average"/>
              </a:rPr>
              <a:t>National Geographic Society</a:t>
            </a:r>
            <a:endParaRPr sz="900"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96" name="Google Shape;96;p16"/>
          <p:cNvPicPr preferRelativeResize="0"/>
          <p:nvPr/>
        </p:nvPicPr>
        <p:blipFill rotWithShape="1">
          <a:blip r:embed="rId5">
            <a:alphaModFix/>
          </a:blip>
          <a:srcRect b="25399" l="19256" r="19397" t="17470"/>
          <a:stretch/>
        </p:blipFill>
        <p:spPr>
          <a:xfrm>
            <a:off x="2673175" y="3109275"/>
            <a:ext cx="1888800" cy="1875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19275" y="2862935"/>
            <a:ext cx="2344951" cy="2121615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6"/>
          <p:cNvSpPr txBox="1"/>
          <p:nvPr/>
        </p:nvSpPr>
        <p:spPr>
          <a:xfrm>
            <a:off x="5509125" y="3583650"/>
            <a:ext cx="2344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Average"/>
                <a:ea typeface="Average"/>
                <a:cs typeface="Average"/>
                <a:sym typeface="Average"/>
              </a:rPr>
              <a:t>Source: istock</a:t>
            </a:r>
            <a:endParaRPr sz="900"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99" name="Google Shape;99;p16"/>
          <p:cNvSpPr txBox="1"/>
          <p:nvPr/>
        </p:nvSpPr>
        <p:spPr>
          <a:xfrm>
            <a:off x="3235575" y="4030038"/>
            <a:ext cx="2344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Average"/>
                <a:ea typeface="Average"/>
                <a:cs typeface="Average"/>
                <a:sym typeface="Average"/>
              </a:rPr>
              <a:t>Source: Shutter Stock</a:t>
            </a:r>
            <a:endParaRPr sz="900"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Average"/>
              <a:ea typeface="Average"/>
              <a:cs typeface="Average"/>
              <a:sym typeface="Average"/>
            </a:endParaRPr>
          </a:p>
        </p:txBody>
      </p:sp>
      <p:cxnSp>
        <p:nvCxnSpPr>
          <p:cNvPr id="100" name="Google Shape;100;p16"/>
          <p:cNvCxnSpPr/>
          <p:nvPr/>
        </p:nvCxnSpPr>
        <p:spPr>
          <a:xfrm flipH="1">
            <a:off x="4281100" y="2566725"/>
            <a:ext cx="561600" cy="471000"/>
          </a:xfrm>
          <a:prstGeom prst="straightConnector1">
            <a:avLst/>
          </a:prstGeom>
          <a:noFill/>
          <a:ln cap="flat" cmpd="sng" w="38100">
            <a:solidFill>
              <a:srgbClr val="1F1F1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1" name="Google Shape;101;p16"/>
          <p:cNvCxnSpPr/>
          <p:nvPr/>
        </p:nvCxnSpPr>
        <p:spPr>
          <a:xfrm flipH="1">
            <a:off x="5858950" y="2516613"/>
            <a:ext cx="5100" cy="480900"/>
          </a:xfrm>
          <a:prstGeom prst="straightConnector1">
            <a:avLst/>
          </a:prstGeom>
          <a:noFill/>
          <a:ln cap="flat" cmpd="sng" w="38100">
            <a:solidFill>
              <a:srgbClr val="1F1F1F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02" name="Google Shape;102;p16"/>
          <p:cNvPicPr preferRelativeResize="0"/>
          <p:nvPr/>
        </p:nvPicPr>
        <p:blipFill rotWithShape="1">
          <a:blip r:embed="rId7">
            <a:alphaModFix/>
          </a:blip>
          <a:srcRect b="0" l="0" r="0" t="17532"/>
          <a:stretch/>
        </p:blipFill>
        <p:spPr>
          <a:xfrm>
            <a:off x="7049275" y="3192700"/>
            <a:ext cx="1971299" cy="1625816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03" name="Google Shape;103;p16"/>
          <p:cNvSpPr txBox="1"/>
          <p:nvPr/>
        </p:nvSpPr>
        <p:spPr>
          <a:xfrm>
            <a:off x="7361275" y="4076250"/>
            <a:ext cx="1395000" cy="400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Non Biodegradable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104" name="Google Shape;104;p16"/>
          <p:cNvCxnSpPr/>
          <p:nvPr/>
        </p:nvCxnSpPr>
        <p:spPr>
          <a:xfrm>
            <a:off x="7269375" y="2513850"/>
            <a:ext cx="442500" cy="510900"/>
          </a:xfrm>
          <a:prstGeom prst="straightConnector1">
            <a:avLst/>
          </a:prstGeom>
          <a:noFill/>
          <a:ln cap="flat" cmpd="sng" w="38100">
            <a:solidFill>
              <a:srgbClr val="1F1F1F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05" name="Google Shape;105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0" y="2756050"/>
            <a:ext cx="2673176" cy="22809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6"/>
          <p:cNvPicPr preferRelativeResize="0"/>
          <p:nvPr/>
        </p:nvPicPr>
        <p:blipFill rotWithShape="1">
          <a:blip r:embed="rId9">
            <a:alphaModFix/>
          </a:blip>
          <a:srcRect b="61576" l="0" r="0" t="0"/>
          <a:stretch/>
        </p:blipFill>
        <p:spPr>
          <a:xfrm>
            <a:off x="5251963" y="737400"/>
            <a:ext cx="2511825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6"/>
          <p:cNvSpPr txBox="1"/>
          <p:nvPr/>
        </p:nvSpPr>
        <p:spPr>
          <a:xfrm>
            <a:off x="7631463" y="4476450"/>
            <a:ext cx="2344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Average"/>
                <a:ea typeface="Average"/>
                <a:cs typeface="Average"/>
                <a:sym typeface="Average"/>
              </a:rPr>
              <a:t>Source: istock</a:t>
            </a:r>
            <a:endParaRPr sz="900"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108" name="Google Shape;108;p1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208586" y="1310100"/>
            <a:ext cx="1050364" cy="11343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6"/>
          <p:cNvSpPr txBox="1"/>
          <p:nvPr/>
        </p:nvSpPr>
        <p:spPr>
          <a:xfrm>
            <a:off x="1125863" y="1056675"/>
            <a:ext cx="3000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rPr>
              <a:t>1.6 Million Square Kilometers </a:t>
            </a:r>
            <a:endParaRPr sz="1000">
              <a:solidFill>
                <a:srgbClr val="F3F3F3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7"/>
          <p:cNvSpPr txBox="1"/>
          <p:nvPr>
            <p:ph type="title"/>
          </p:nvPr>
        </p:nvSpPr>
        <p:spPr>
          <a:xfrm>
            <a:off x="-22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latin typeface="Lexend"/>
                <a:ea typeface="Lexend"/>
                <a:cs typeface="Lexend"/>
                <a:sym typeface="Lexend"/>
              </a:rPr>
              <a:t>Purpose Statement </a:t>
            </a:r>
            <a:endParaRPr b="1" sz="32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15" name="Google Shape;115;p17"/>
          <p:cNvSpPr txBox="1"/>
          <p:nvPr>
            <p:ph idx="1" type="body"/>
          </p:nvPr>
        </p:nvSpPr>
        <p:spPr>
          <a:xfrm>
            <a:off x="1314175" y="1304875"/>
            <a:ext cx="6196800" cy="1479300"/>
          </a:xfrm>
          <a:prstGeom prst="rect">
            <a:avLst/>
          </a:prstGeom>
          <a:solidFill>
            <a:schemeClr val="dk1"/>
          </a:solidFill>
          <a:ln cap="flat" cmpd="sng" w="762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The purpose of the final report is to </a:t>
            </a:r>
            <a:r>
              <a:rPr lang="en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evaluate </a:t>
            </a:r>
            <a:r>
              <a:rPr b="1" lang="en">
                <a:solidFill>
                  <a:srgbClr val="0E101A"/>
                </a:solidFill>
                <a:latin typeface="Oswald"/>
                <a:ea typeface="Oswald"/>
                <a:cs typeface="Oswald"/>
                <a:sym typeface="Oswald"/>
              </a:rPr>
              <a:t>System 002</a:t>
            </a:r>
            <a:r>
              <a:rPr lang="en">
                <a:solidFill>
                  <a:srgbClr val="0E101A"/>
                </a:solidFill>
                <a:latin typeface="Oswald"/>
                <a:ea typeface="Oswald"/>
                <a:cs typeface="Oswald"/>
                <a:sym typeface="Oswald"/>
              </a:rPr>
              <a:t>, a large-scale cleanup technology to help </a:t>
            </a:r>
            <a:r>
              <a:rPr lang="en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reduce the </a:t>
            </a:r>
            <a:r>
              <a:rPr lang="en">
                <a:solidFill>
                  <a:srgbClr val="0E101A"/>
                </a:solidFill>
                <a:latin typeface="Oswald"/>
                <a:ea typeface="Oswald"/>
                <a:cs typeface="Oswald"/>
                <a:sym typeface="Oswald"/>
              </a:rPr>
              <a:t>marine debris and floating plastic accumulated within </a:t>
            </a:r>
            <a:r>
              <a:rPr b="1" lang="en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The</a:t>
            </a:r>
            <a:r>
              <a:rPr lang="en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 </a:t>
            </a:r>
            <a:r>
              <a:rPr b="1" lang="en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Great Pacific Garbage Patch</a:t>
            </a:r>
            <a:r>
              <a:rPr lang="en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.</a:t>
            </a:r>
            <a:endParaRPr sz="1700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16" name="Google Shape;116;p17"/>
          <p:cNvPicPr preferRelativeResize="0"/>
          <p:nvPr/>
        </p:nvPicPr>
        <p:blipFill rotWithShape="1">
          <a:blip r:embed="rId3">
            <a:alphaModFix/>
          </a:blip>
          <a:srcRect b="31129" l="0" r="0" t="29038"/>
          <a:stretch/>
        </p:blipFill>
        <p:spPr>
          <a:xfrm>
            <a:off x="6563550" y="76199"/>
            <a:ext cx="2344950" cy="78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16325" y="2816600"/>
            <a:ext cx="2344950" cy="234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52250" y="2038925"/>
            <a:ext cx="3600099" cy="213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7"/>
          <p:cNvPicPr preferRelativeResize="0"/>
          <p:nvPr/>
        </p:nvPicPr>
        <p:blipFill rotWithShape="1">
          <a:blip r:embed="rId5">
            <a:alphaModFix/>
          </a:blip>
          <a:srcRect b="30752" l="0" r="0" t="0"/>
          <a:stretch/>
        </p:blipFill>
        <p:spPr>
          <a:xfrm>
            <a:off x="0" y="2038925"/>
            <a:ext cx="3600099" cy="147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7"/>
          <p:cNvPicPr preferRelativeResize="0"/>
          <p:nvPr/>
        </p:nvPicPr>
        <p:blipFill rotWithShape="1">
          <a:blip r:embed="rId5">
            <a:alphaModFix/>
          </a:blip>
          <a:srcRect b="48561" l="38502" r="27120" t="33317"/>
          <a:stretch/>
        </p:blipFill>
        <p:spPr>
          <a:xfrm>
            <a:off x="4323650" y="2706350"/>
            <a:ext cx="1237624" cy="387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7"/>
          <p:cNvPicPr preferRelativeResize="0"/>
          <p:nvPr/>
        </p:nvPicPr>
        <p:blipFill rotWithShape="1">
          <a:blip r:embed="rId5">
            <a:alphaModFix/>
          </a:blip>
          <a:srcRect b="48562" l="38502" r="31497" t="33317"/>
          <a:stretch/>
        </p:blipFill>
        <p:spPr>
          <a:xfrm rot="10800000">
            <a:off x="3413600" y="2629975"/>
            <a:ext cx="1073925" cy="38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8"/>
          <p:cNvSpPr txBox="1"/>
          <p:nvPr>
            <p:ph type="title"/>
          </p:nvPr>
        </p:nvSpPr>
        <p:spPr>
          <a:xfrm>
            <a:off x="-693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latin typeface="Lexend"/>
                <a:ea typeface="Lexend"/>
                <a:cs typeface="Lexend"/>
                <a:sym typeface="Lexend"/>
              </a:rPr>
              <a:t>2</a:t>
            </a:r>
            <a:r>
              <a:rPr b="1" lang="en" sz="3200">
                <a:latin typeface="Lexend"/>
                <a:ea typeface="Lexend"/>
                <a:cs typeface="Lexend"/>
                <a:sym typeface="Lexend"/>
              </a:rPr>
              <a:t>.1 Background  </a:t>
            </a:r>
            <a:endParaRPr b="1" sz="32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27" name="Google Shape;127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8" name="Google Shape;128;p18"/>
          <p:cNvPicPr preferRelativeResize="0"/>
          <p:nvPr/>
        </p:nvPicPr>
        <p:blipFill rotWithShape="1">
          <a:blip r:embed="rId3">
            <a:alphaModFix/>
          </a:blip>
          <a:srcRect b="31129" l="0" r="0" t="29038"/>
          <a:stretch/>
        </p:blipFill>
        <p:spPr>
          <a:xfrm>
            <a:off x="6563550" y="76199"/>
            <a:ext cx="2344950" cy="78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8"/>
          <p:cNvPicPr preferRelativeResize="0"/>
          <p:nvPr/>
        </p:nvPicPr>
        <p:blipFill rotWithShape="1">
          <a:blip r:embed="rId4">
            <a:alphaModFix/>
          </a:blip>
          <a:srcRect b="3641" l="1284" r="2124" t="5557"/>
          <a:stretch/>
        </p:blipFill>
        <p:spPr>
          <a:xfrm>
            <a:off x="1094750" y="1071650"/>
            <a:ext cx="6630170" cy="3497225"/>
          </a:xfrm>
          <a:prstGeom prst="rect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30" name="Google Shape;130;p18"/>
          <p:cNvSpPr txBox="1"/>
          <p:nvPr/>
        </p:nvSpPr>
        <p:spPr>
          <a:xfrm>
            <a:off x="691050" y="4634925"/>
            <a:ext cx="78018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latin typeface="Oswald"/>
                <a:ea typeface="Oswald"/>
                <a:cs typeface="Oswald"/>
                <a:sym typeface="Oswald"/>
              </a:rPr>
              <a:t>Figure 1. </a:t>
            </a:r>
            <a:r>
              <a:rPr lang="en" sz="1300">
                <a:latin typeface="Oswald"/>
                <a:ea typeface="Oswald"/>
                <a:cs typeface="Oswald"/>
                <a:sym typeface="Oswald"/>
              </a:rPr>
              <a:t>Prototype of </a:t>
            </a:r>
            <a:r>
              <a:rPr b="1" lang="en" sz="1300">
                <a:latin typeface="Oswald"/>
                <a:ea typeface="Oswald"/>
                <a:cs typeface="Oswald"/>
                <a:sym typeface="Oswald"/>
              </a:rPr>
              <a:t>System 002.</a:t>
            </a:r>
            <a:r>
              <a:rPr lang="en" sz="1300">
                <a:latin typeface="Oswald"/>
                <a:ea typeface="Oswald"/>
                <a:cs typeface="Oswald"/>
                <a:sym typeface="Oswald"/>
              </a:rPr>
              <a:t> The numbers indicate the process by which the system works (The Ocean Cleanup, </a:t>
            </a:r>
            <a:r>
              <a:rPr lang="en" sz="1200">
                <a:latin typeface="Oswald"/>
                <a:ea typeface="Oswald"/>
                <a:cs typeface="Oswald"/>
                <a:sym typeface="Oswald"/>
              </a:rPr>
              <a:t>n.d.</a:t>
            </a:r>
            <a:r>
              <a:rPr lang="en" sz="1300">
                <a:latin typeface="Oswald"/>
                <a:ea typeface="Oswald"/>
                <a:cs typeface="Oswald"/>
                <a:sym typeface="Oswald"/>
              </a:rPr>
              <a:t>)</a:t>
            </a:r>
            <a:endParaRPr sz="1500"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9"/>
          <p:cNvSpPr txBox="1"/>
          <p:nvPr>
            <p:ph type="title"/>
          </p:nvPr>
        </p:nvSpPr>
        <p:spPr>
          <a:xfrm>
            <a:off x="-1455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latin typeface="Lexend"/>
                <a:ea typeface="Lexend"/>
                <a:cs typeface="Lexend"/>
                <a:sym typeface="Lexend"/>
              </a:rPr>
              <a:t>2.2</a:t>
            </a:r>
            <a:r>
              <a:rPr b="1" lang="en" sz="3200">
                <a:latin typeface="Lexend"/>
                <a:ea typeface="Lexend"/>
                <a:cs typeface="Lexend"/>
                <a:sym typeface="Lexend"/>
              </a:rPr>
              <a:t> Advantages </a:t>
            </a:r>
            <a:endParaRPr b="1" sz="32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36" name="Google Shape;136;p19"/>
          <p:cNvSpPr txBox="1"/>
          <p:nvPr>
            <p:ph idx="1" type="body"/>
          </p:nvPr>
        </p:nvSpPr>
        <p:spPr>
          <a:xfrm>
            <a:off x="311700" y="1078425"/>
            <a:ext cx="2978700" cy="3801300"/>
          </a:xfrm>
          <a:prstGeom prst="rect">
            <a:avLst/>
          </a:prstGeom>
          <a:solidFill>
            <a:schemeClr val="dk1"/>
          </a:solidFill>
          <a:ln cap="flat" cmpd="sng" w="762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32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Refined cleanups:</a:t>
            </a:r>
            <a:endParaRPr b="1" sz="2032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, </a:t>
            </a:r>
            <a:endParaRPr/>
          </a:p>
        </p:txBody>
      </p:sp>
      <p:pic>
        <p:nvPicPr>
          <p:cNvPr id="137" name="Google Shape;137;p19"/>
          <p:cNvPicPr preferRelativeResize="0"/>
          <p:nvPr/>
        </p:nvPicPr>
        <p:blipFill rotWithShape="1">
          <a:blip r:embed="rId3">
            <a:alphaModFix/>
          </a:blip>
          <a:srcRect b="31129" l="0" r="0" t="29038"/>
          <a:stretch/>
        </p:blipFill>
        <p:spPr>
          <a:xfrm>
            <a:off x="6563550" y="76199"/>
            <a:ext cx="2344950" cy="789125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9"/>
          <p:cNvSpPr txBox="1"/>
          <p:nvPr>
            <p:ph idx="1" type="body"/>
          </p:nvPr>
        </p:nvSpPr>
        <p:spPr>
          <a:xfrm>
            <a:off x="3508375" y="1078425"/>
            <a:ext cx="5299800" cy="1752900"/>
          </a:xfrm>
          <a:prstGeom prst="rect">
            <a:avLst/>
          </a:prstGeom>
          <a:solidFill>
            <a:schemeClr val="dk1"/>
          </a:solidFill>
          <a:ln cap="flat" cmpd="sng" w="762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Enhanced systems:</a:t>
            </a:r>
            <a:r>
              <a:rPr lang="en" sz="17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 </a:t>
            </a:r>
            <a:endParaRPr sz="1700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								</a:t>
            </a:r>
            <a:endParaRPr sz="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                                                    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           Quick &amp; Efficient         Covers Larger Surface Area </a:t>
            </a: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400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39" name="Google Shape;139;p19"/>
          <p:cNvSpPr txBox="1"/>
          <p:nvPr>
            <p:ph idx="1" type="body"/>
          </p:nvPr>
        </p:nvSpPr>
        <p:spPr>
          <a:xfrm>
            <a:off x="3508375" y="3021875"/>
            <a:ext cx="5299800" cy="1857900"/>
          </a:xfrm>
          <a:prstGeom prst="rect">
            <a:avLst/>
          </a:prstGeom>
          <a:solidFill>
            <a:schemeClr val="dk1"/>
          </a:solidFill>
          <a:ln cap="flat" cmpd="sng" w="762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Monitored conditions:</a:t>
            </a:r>
            <a:r>
              <a:rPr lang="en" sz="17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 </a:t>
            </a:r>
            <a:endParaRPr sz="1700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0" name="Google Shape;140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92225" y="1489325"/>
            <a:ext cx="931124" cy="931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19"/>
          <p:cNvPicPr preferRelativeResize="0"/>
          <p:nvPr/>
        </p:nvPicPr>
        <p:blipFill rotWithShape="1">
          <a:blip r:embed="rId5">
            <a:alphaModFix/>
          </a:blip>
          <a:srcRect b="5567" l="0" r="0" t="6194"/>
          <a:stretch/>
        </p:blipFill>
        <p:spPr>
          <a:xfrm>
            <a:off x="5587725" y="1489325"/>
            <a:ext cx="1585975" cy="93112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142" name="Google Shape;142;p19"/>
          <p:cNvCxnSpPr/>
          <p:nvPr/>
        </p:nvCxnSpPr>
        <p:spPr>
          <a:xfrm>
            <a:off x="7310275" y="1955038"/>
            <a:ext cx="429900" cy="3600"/>
          </a:xfrm>
          <a:prstGeom prst="straightConnector1">
            <a:avLst/>
          </a:prstGeom>
          <a:noFill/>
          <a:ln cap="flat" cmpd="sng" w="38100">
            <a:solidFill>
              <a:srgbClr val="1F1F1F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43" name="Google Shape;143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814275" y="1549025"/>
            <a:ext cx="776794" cy="78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664496" y="3515075"/>
            <a:ext cx="994830" cy="93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19"/>
          <p:cNvPicPr preferRelativeResize="0"/>
          <p:nvPr/>
        </p:nvPicPr>
        <p:blipFill rotWithShape="1">
          <a:blip r:embed="rId8">
            <a:alphaModFix/>
          </a:blip>
          <a:srcRect b="4858" l="12715" r="14120" t="8539"/>
          <a:stretch/>
        </p:blipFill>
        <p:spPr>
          <a:xfrm>
            <a:off x="3794625" y="3501750"/>
            <a:ext cx="1298400" cy="110515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6" name="Google Shape;146;p19"/>
          <p:cNvCxnSpPr/>
          <p:nvPr/>
        </p:nvCxnSpPr>
        <p:spPr>
          <a:xfrm>
            <a:off x="5060650" y="3949013"/>
            <a:ext cx="429900" cy="3600"/>
          </a:xfrm>
          <a:prstGeom prst="straightConnector1">
            <a:avLst/>
          </a:prstGeom>
          <a:noFill/>
          <a:ln cap="flat" cmpd="sng" w="38100">
            <a:solidFill>
              <a:srgbClr val="1F1F1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7" name="Google Shape;147;p19"/>
          <p:cNvCxnSpPr/>
          <p:nvPr/>
        </p:nvCxnSpPr>
        <p:spPr>
          <a:xfrm>
            <a:off x="6798050" y="3949013"/>
            <a:ext cx="429900" cy="3600"/>
          </a:xfrm>
          <a:prstGeom prst="straightConnector1">
            <a:avLst/>
          </a:prstGeom>
          <a:noFill/>
          <a:ln cap="flat" cmpd="sng" w="38100">
            <a:solidFill>
              <a:srgbClr val="1F1F1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8" name="Google Shape;148;p19"/>
          <p:cNvSpPr txBox="1"/>
          <p:nvPr/>
        </p:nvSpPr>
        <p:spPr>
          <a:xfrm>
            <a:off x="7310625" y="3630550"/>
            <a:ext cx="1298400" cy="6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Oswald"/>
                <a:ea typeface="Oswald"/>
                <a:cs typeface="Oswald"/>
                <a:sym typeface="Oswald"/>
              </a:rPr>
              <a:t>Easy System Suspension</a:t>
            </a:r>
            <a:endParaRPr sz="1600"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49" name="Google Shape;149;p19"/>
          <p:cNvPicPr preferRelativeResize="0"/>
          <p:nvPr/>
        </p:nvPicPr>
        <p:blipFill rotWithShape="1">
          <a:blip r:embed="rId9">
            <a:alphaModFix/>
          </a:blip>
          <a:srcRect b="14207" l="1682" r="4296" t="0"/>
          <a:stretch/>
        </p:blipFill>
        <p:spPr>
          <a:xfrm>
            <a:off x="416975" y="1519200"/>
            <a:ext cx="2768151" cy="16839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50" name="Google Shape;150;p19"/>
          <p:cNvSpPr txBox="1"/>
          <p:nvPr/>
        </p:nvSpPr>
        <p:spPr>
          <a:xfrm>
            <a:off x="362275" y="3265500"/>
            <a:ext cx="1298400" cy="923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Collects upto</a:t>
            </a:r>
            <a:r>
              <a:rPr lang="en" sz="1600">
                <a:latin typeface="Oswald"/>
                <a:ea typeface="Oswald"/>
                <a:cs typeface="Oswald"/>
                <a:sym typeface="Oswald"/>
              </a:rPr>
              <a:t> </a:t>
            </a:r>
            <a:endParaRPr sz="1600"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Oswald"/>
                <a:ea typeface="Oswald"/>
                <a:cs typeface="Oswald"/>
                <a:sym typeface="Oswald"/>
              </a:rPr>
              <a:t>1000 kg/day</a:t>
            </a:r>
            <a:endParaRPr b="1" sz="1600"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51" name="Google Shape;151;p19"/>
          <p:cNvSpPr txBox="1"/>
          <p:nvPr/>
        </p:nvSpPr>
        <p:spPr>
          <a:xfrm>
            <a:off x="1660725" y="3265500"/>
            <a:ext cx="1448100" cy="1385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S</a:t>
            </a:r>
            <a:r>
              <a:rPr lang="en">
                <a:latin typeface="Oswald"/>
                <a:ea typeface="Oswald"/>
                <a:cs typeface="Oswald"/>
                <a:sym typeface="Oswald"/>
              </a:rPr>
              <a:t>ince </a:t>
            </a:r>
            <a:r>
              <a:rPr b="1" lang="en" sz="1600">
                <a:latin typeface="Oswald"/>
                <a:ea typeface="Oswald"/>
                <a:cs typeface="Oswald"/>
                <a:sym typeface="Oswald"/>
              </a:rPr>
              <a:t>2021</a:t>
            </a:r>
            <a:endParaRPr b="1" sz="1600"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over </a:t>
            </a:r>
            <a:r>
              <a:rPr b="1" lang="en" sz="1600">
                <a:latin typeface="Oswald"/>
                <a:ea typeface="Oswald"/>
                <a:cs typeface="Oswald"/>
                <a:sym typeface="Oswald"/>
              </a:rPr>
              <a:t>169,000 kg</a:t>
            </a:r>
            <a:r>
              <a:rPr lang="en">
                <a:latin typeface="Oswald"/>
                <a:ea typeface="Oswald"/>
                <a:cs typeface="Oswald"/>
                <a:sym typeface="Oswald"/>
              </a:rPr>
              <a:t> of marine debris </a:t>
            </a:r>
            <a:r>
              <a:rPr b="1" lang="en" sz="1600">
                <a:latin typeface="Oswald"/>
                <a:ea typeface="Oswald"/>
                <a:cs typeface="Oswald"/>
                <a:sym typeface="Oswald"/>
              </a:rPr>
              <a:t>Removed</a:t>
            </a:r>
            <a:r>
              <a:rPr lang="en">
                <a:latin typeface="Oswald"/>
                <a:ea typeface="Oswald"/>
                <a:cs typeface="Oswald"/>
                <a:sym typeface="Oswald"/>
              </a:rPr>
              <a:t> from the </a:t>
            </a:r>
            <a:r>
              <a:rPr b="1" lang="en" sz="1600">
                <a:latin typeface="Oswald"/>
                <a:ea typeface="Oswald"/>
                <a:cs typeface="Oswald"/>
                <a:sym typeface="Oswald"/>
              </a:rPr>
              <a:t>Ocean. </a:t>
            </a:r>
            <a:endParaRPr b="1" sz="18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52" name="Google Shape;152;p19"/>
          <p:cNvSpPr txBox="1"/>
          <p:nvPr/>
        </p:nvSpPr>
        <p:spPr>
          <a:xfrm>
            <a:off x="123100" y="3777275"/>
            <a:ext cx="1903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Times New Roman"/>
                <a:ea typeface="Times New Roman"/>
                <a:cs typeface="Times New Roman"/>
                <a:sym typeface="Times New Roman"/>
              </a:rPr>
              <a:t>(The Ocean Cleanup, n.d.)</a:t>
            </a:r>
            <a:endParaRPr b="1" sz="1200"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53" name="Google Shape;153;p19"/>
          <p:cNvSpPr txBox="1"/>
          <p:nvPr/>
        </p:nvSpPr>
        <p:spPr>
          <a:xfrm>
            <a:off x="1462800" y="4464750"/>
            <a:ext cx="1903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Times New Roman"/>
                <a:ea typeface="Times New Roman"/>
                <a:cs typeface="Times New Roman"/>
                <a:sym typeface="Times New Roman"/>
              </a:rPr>
              <a:t>(The Ocean Cleanup, n.d.)</a:t>
            </a:r>
            <a:endParaRPr b="1" sz="1200"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54" name="Google Shape;154;p19"/>
          <p:cNvSpPr txBox="1"/>
          <p:nvPr/>
        </p:nvSpPr>
        <p:spPr>
          <a:xfrm>
            <a:off x="416975" y="1492950"/>
            <a:ext cx="1654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Times New Roman"/>
                <a:ea typeface="Times New Roman"/>
                <a:cs typeface="Times New Roman"/>
                <a:sym typeface="Times New Roman"/>
              </a:rPr>
              <a:t>Source: </a:t>
            </a:r>
            <a:r>
              <a:rPr lang="en" sz="800">
                <a:latin typeface="Times New Roman"/>
                <a:ea typeface="Times New Roman"/>
                <a:cs typeface="Times New Roman"/>
                <a:sym typeface="Times New Roman"/>
              </a:rPr>
              <a:t>The Ocean Cleanup</a:t>
            </a:r>
            <a:endParaRPr sz="1300"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155" name="Google Shape;155;p19"/>
          <p:cNvPicPr preferRelativeResize="0"/>
          <p:nvPr/>
        </p:nvPicPr>
        <p:blipFill rotWithShape="1">
          <a:blip r:embed="rId10">
            <a:alphaModFix/>
          </a:blip>
          <a:srcRect b="26243" l="19184" r="14616" t="16053"/>
          <a:stretch/>
        </p:blipFill>
        <p:spPr>
          <a:xfrm>
            <a:off x="609800" y="4009375"/>
            <a:ext cx="828340" cy="72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0"/>
          <p:cNvSpPr txBox="1"/>
          <p:nvPr>
            <p:ph type="title"/>
          </p:nvPr>
        </p:nvSpPr>
        <p:spPr>
          <a:xfrm>
            <a:off x="-1455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latin typeface="Lexend"/>
                <a:ea typeface="Lexend"/>
                <a:cs typeface="Lexend"/>
                <a:sym typeface="Lexend"/>
              </a:rPr>
              <a:t>2.3</a:t>
            </a:r>
            <a:r>
              <a:rPr b="1" lang="en" sz="3200">
                <a:latin typeface="Lexend"/>
                <a:ea typeface="Lexend"/>
                <a:cs typeface="Lexend"/>
                <a:sym typeface="Lexend"/>
              </a:rPr>
              <a:t> Disadvantages</a:t>
            </a:r>
            <a:endParaRPr b="1" sz="3200"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2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61" name="Google Shape;161;p20"/>
          <p:cNvSpPr txBox="1"/>
          <p:nvPr>
            <p:ph idx="1" type="body"/>
          </p:nvPr>
        </p:nvSpPr>
        <p:spPr>
          <a:xfrm>
            <a:off x="311700" y="1078425"/>
            <a:ext cx="2978700" cy="3801300"/>
          </a:xfrm>
          <a:prstGeom prst="rect">
            <a:avLst/>
          </a:prstGeom>
          <a:solidFill>
            <a:schemeClr val="dk1"/>
          </a:solidFill>
          <a:ln cap="flat" cmpd="sng" w="762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0E101A"/>
                </a:solidFill>
                <a:latin typeface="Oswald"/>
                <a:ea typeface="Oswald"/>
                <a:cs typeface="Oswald"/>
                <a:sym typeface="Oswald"/>
              </a:rPr>
              <a:t>Environmental Impacts:</a:t>
            </a:r>
            <a:endParaRPr b="1" sz="2000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, </a:t>
            </a:r>
            <a:endParaRPr/>
          </a:p>
        </p:txBody>
      </p:sp>
      <p:pic>
        <p:nvPicPr>
          <p:cNvPr id="162" name="Google Shape;162;p20"/>
          <p:cNvPicPr preferRelativeResize="0"/>
          <p:nvPr/>
        </p:nvPicPr>
        <p:blipFill rotWithShape="1">
          <a:blip r:embed="rId3">
            <a:alphaModFix/>
          </a:blip>
          <a:srcRect b="31129" l="0" r="0" t="29038"/>
          <a:stretch/>
        </p:blipFill>
        <p:spPr>
          <a:xfrm>
            <a:off x="6563550" y="76199"/>
            <a:ext cx="2344950" cy="789125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0"/>
          <p:cNvSpPr txBox="1"/>
          <p:nvPr>
            <p:ph idx="1" type="body"/>
          </p:nvPr>
        </p:nvSpPr>
        <p:spPr>
          <a:xfrm>
            <a:off x="3508375" y="1078425"/>
            <a:ext cx="5299800" cy="1752900"/>
          </a:xfrm>
          <a:prstGeom prst="rect">
            <a:avLst/>
          </a:prstGeom>
          <a:solidFill>
            <a:schemeClr val="dk1"/>
          </a:solidFill>
          <a:ln cap="flat" cmpd="sng" w="762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0E101A"/>
                </a:solidFill>
                <a:highlight>
                  <a:srgbClr val="FFFFFF"/>
                </a:highlight>
                <a:latin typeface="Oswald"/>
                <a:ea typeface="Oswald"/>
                <a:cs typeface="Oswald"/>
                <a:sym typeface="Oswald"/>
              </a:rPr>
              <a:t>Floating structural Impacts:</a:t>
            </a:r>
            <a:endParaRPr sz="1700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								</a:t>
            </a:r>
            <a:endParaRPr sz="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                                                    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   </a:t>
            </a:r>
            <a:r>
              <a:rPr lang="en" sz="1300">
                <a:solidFill>
                  <a:srgbClr val="0E101A"/>
                </a:solidFill>
                <a:highlight>
                  <a:srgbClr val="FFFFFF"/>
                </a:highlight>
                <a:latin typeface="Oswald"/>
                <a:ea typeface="Oswald"/>
                <a:cs typeface="Oswald"/>
                <a:sym typeface="Oswald"/>
              </a:rPr>
              <a:t>Fish Aggregating Device Effect</a:t>
            </a:r>
            <a:r>
              <a:rPr lang="en" sz="13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        </a:t>
            </a:r>
            <a:r>
              <a:rPr lang="en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300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64" name="Google Shape;164;p20"/>
          <p:cNvSpPr txBox="1"/>
          <p:nvPr>
            <p:ph idx="1" type="body"/>
          </p:nvPr>
        </p:nvSpPr>
        <p:spPr>
          <a:xfrm>
            <a:off x="3508375" y="3021875"/>
            <a:ext cx="5299800" cy="1857900"/>
          </a:xfrm>
          <a:prstGeom prst="rect">
            <a:avLst/>
          </a:prstGeom>
          <a:solidFill>
            <a:schemeClr val="dk1"/>
          </a:solidFill>
          <a:ln cap="flat" cmpd="sng" w="762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Marine life Impacts:</a:t>
            </a:r>
            <a:endParaRPr sz="1700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5" name="Google Shape;165;p20"/>
          <p:cNvCxnSpPr/>
          <p:nvPr/>
        </p:nvCxnSpPr>
        <p:spPr>
          <a:xfrm>
            <a:off x="5710075" y="2031238"/>
            <a:ext cx="429900" cy="3600"/>
          </a:xfrm>
          <a:prstGeom prst="straightConnector1">
            <a:avLst/>
          </a:prstGeom>
          <a:noFill/>
          <a:ln cap="flat" cmpd="sng" w="38100">
            <a:solidFill>
              <a:srgbClr val="1F1F1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6" name="Google Shape;166;p20"/>
          <p:cNvCxnSpPr/>
          <p:nvPr/>
        </p:nvCxnSpPr>
        <p:spPr>
          <a:xfrm flipH="1" rot="10800000">
            <a:off x="6566725" y="3800225"/>
            <a:ext cx="295200" cy="456300"/>
          </a:xfrm>
          <a:prstGeom prst="straightConnector1">
            <a:avLst/>
          </a:prstGeom>
          <a:noFill/>
          <a:ln cap="flat" cmpd="sng" w="38100">
            <a:solidFill>
              <a:srgbClr val="1F1F1F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67" name="Google Shape;16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1250" y="1458025"/>
            <a:ext cx="1530058" cy="1208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0"/>
          <p:cNvPicPr preferRelativeResize="0"/>
          <p:nvPr/>
        </p:nvPicPr>
        <p:blipFill rotWithShape="1">
          <a:blip r:embed="rId5">
            <a:alphaModFix/>
          </a:blip>
          <a:srcRect b="14363" l="14033" r="12759" t="8949"/>
          <a:stretch/>
        </p:blipFill>
        <p:spPr>
          <a:xfrm>
            <a:off x="2159900" y="1475750"/>
            <a:ext cx="1069690" cy="1208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9" name="Google Shape;169;p20"/>
          <p:cNvCxnSpPr/>
          <p:nvPr/>
        </p:nvCxnSpPr>
        <p:spPr>
          <a:xfrm>
            <a:off x="1671475" y="2031238"/>
            <a:ext cx="429900" cy="3600"/>
          </a:xfrm>
          <a:prstGeom prst="straightConnector1">
            <a:avLst/>
          </a:prstGeom>
          <a:noFill/>
          <a:ln cap="flat" cmpd="sng" w="38100">
            <a:solidFill>
              <a:srgbClr val="1F1F1F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70" name="Google Shape;170;p20"/>
          <p:cNvPicPr preferRelativeResize="0"/>
          <p:nvPr/>
        </p:nvPicPr>
        <p:blipFill rotWithShape="1">
          <a:blip r:embed="rId6">
            <a:alphaModFix/>
          </a:blip>
          <a:srcRect b="26243" l="19184" r="14616" t="16053"/>
          <a:stretch/>
        </p:blipFill>
        <p:spPr>
          <a:xfrm>
            <a:off x="457400" y="3018775"/>
            <a:ext cx="828340" cy="7220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1" name="Google Shape;171;p20"/>
          <p:cNvCxnSpPr/>
          <p:nvPr/>
        </p:nvCxnSpPr>
        <p:spPr>
          <a:xfrm>
            <a:off x="917750" y="3984400"/>
            <a:ext cx="249900" cy="318900"/>
          </a:xfrm>
          <a:prstGeom prst="straightConnector1">
            <a:avLst/>
          </a:prstGeom>
          <a:noFill/>
          <a:ln cap="flat" cmpd="sng" w="38100">
            <a:solidFill>
              <a:srgbClr val="1F1F1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2" name="Google Shape;172;p20"/>
          <p:cNvSpPr txBox="1"/>
          <p:nvPr/>
        </p:nvSpPr>
        <p:spPr>
          <a:xfrm>
            <a:off x="795175" y="4237200"/>
            <a:ext cx="21825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E101A"/>
                </a:solidFill>
                <a:latin typeface="Oswald"/>
                <a:ea typeface="Oswald"/>
                <a:cs typeface="Oswald"/>
                <a:sym typeface="Oswald"/>
              </a:rPr>
              <a:t>Hydrothermal Liquefaction (Coxworth, 2011)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73" name="Google Shape;173;p20"/>
          <p:cNvSpPr txBox="1"/>
          <p:nvPr/>
        </p:nvSpPr>
        <p:spPr>
          <a:xfrm>
            <a:off x="371350" y="3674525"/>
            <a:ext cx="1667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Ocean Plastic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174" name="Google Shape;174;p20"/>
          <p:cNvCxnSpPr/>
          <p:nvPr/>
        </p:nvCxnSpPr>
        <p:spPr>
          <a:xfrm flipH="1" rot="10800000">
            <a:off x="1531650" y="3928500"/>
            <a:ext cx="315000" cy="308700"/>
          </a:xfrm>
          <a:prstGeom prst="straightConnector1">
            <a:avLst/>
          </a:prstGeom>
          <a:noFill/>
          <a:ln cap="flat" cmpd="sng" w="38100">
            <a:solidFill>
              <a:srgbClr val="1F1F1F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75" name="Google Shape;175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897650" y="2866375"/>
            <a:ext cx="931124" cy="931124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0"/>
          <p:cNvSpPr txBox="1"/>
          <p:nvPr/>
        </p:nvSpPr>
        <p:spPr>
          <a:xfrm>
            <a:off x="1819150" y="3674525"/>
            <a:ext cx="1667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Marine Diesel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77" name="Google Shape;177;p20"/>
          <p:cNvSpPr txBox="1"/>
          <p:nvPr/>
        </p:nvSpPr>
        <p:spPr>
          <a:xfrm>
            <a:off x="337900" y="2739925"/>
            <a:ext cx="1667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But Study Suggests: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78" name="Google Shape;178;p20"/>
          <p:cNvPicPr preferRelativeResize="0"/>
          <p:nvPr/>
        </p:nvPicPr>
        <p:blipFill rotWithShape="1">
          <a:blip r:embed="rId8">
            <a:alphaModFix/>
          </a:blip>
          <a:srcRect b="37425" l="38311" r="19950" t="30760"/>
          <a:stretch/>
        </p:blipFill>
        <p:spPr>
          <a:xfrm>
            <a:off x="3655925" y="1472825"/>
            <a:ext cx="1995450" cy="1013950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0"/>
          <p:cNvSpPr txBox="1"/>
          <p:nvPr/>
        </p:nvSpPr>
        <p:spPr>
          <a:xfrm>
            <a:off x="6104350" y="1256525"/>
            <a:ext cx="1206300" cy="15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E101A"/>
                </a:solidFill>
                <a:highlight>
                  <a:srgbClr val="FFFFFF"/>
                </a:highlight>
                <a:latin typeface="Oswald"/>
                <a:ea typeface="Oswald"/>
                <a:cs typeface="Oswald"/>
                <a:sym typeface="Oswald"/>
              </a:rPr>
              <a:t>Entire</a:t>
            </a:r>
            <a:r>
              <a:rPr b="1" lang="en">
                <a:solidFill>
                  <a:srgbClr val="0E101A"/>
                </a:solidFill>
                <a:highlight>
                  <a:srgbClr val="FFFFFF"/>
                </a:highlight>
                <a:latin typeface="Oswald"/>
                <a:ea typeface="Oswald"/>
                <a:cs typeface="Oswald"/>
                <a:sym typeface="Oswald"/>
              </a:rPr>
              <a:t> </a:t>
            </a:r>
            <a:r>
              <a:rPr b="1" lang="en" sz="1600">
                <a:solidFill>
                  <a:srgbClr val="0E101A"/>
                </a:solidFill>
                <a:highlight>
                  <a:srgbClr val="FFFFFF"/>
                </a:highlight>
                <a:latin typeface="Oswald"/>
                <a:ea typeface="Oswald"/>
                <a:cs typeface="Oswald"/>
                <a:sym typeface="Oswald"/>
              </a:rPr>
              <a:t>System</a:t>
            </a:r>
            <a:r>
              <a:rPr b="1" lang="en">
                <a:solidFill>
                  <a:srgbClr val="0E101A"/>
                </a:solidFill>
                <a:highlight>
                  <a:srgbClr val="FFFFFF"/>
                </a:highlight>
                <a:latin typeface="Oswald"/>
                <a:ea typeface="Oswald"/>
                <a:cs typeface="Oswald"/>
                <a:sym typeface="Oswald"/>
              </a:rPr>
              <a:t> </a:t>
            </a:r>
            <a:r>
              <a:rPr lang="en">
                <a:solidFill>
                  <a:srgbClr val="0E101A"/>
                </a:solidFill>
                <a:highlight>
                  <a:srgbClr val="FFFFFF"/>
                </a:highlight>
                <a:latin typeface="Oswald"/>
                <a:ea typeface="Oswald"/>
                <a:cs typeface="Oswald"/>
                <a:sym typeface="Oswald"/>
              </a:rPr>
              <a:t>must be </a:t>
            </a:r>
            <a:r>
              <a:rPr b="1" lang="en" sz="1600">
                <a:solidFill>
                  <a:srgbClr val="0E101A"/>
                </a:solidFill>
                <a:highlight>
                  <a:srgbClr val="FFFFFF"/>
                </a:highlight>
                <a:latin typeface="Oswald"/>
                <a:ea typeface="Oswald"/>
                <a:cs typeface="Oswald"/>
                <a:sym typeface="Oswald"/>
              </a:rPr>
              <a:t>Disposed</a:t>
            </a:r>
            <a:r>
              <a:rPr lang="en">
                <a:solidFill>
                  <a:srgbClr val="0E101A"/>
                </a:solidFill>
                <a:highlight>
                  <a:srgbClr val="FFFFFF"/>
                </a:highlight>
                <a:latin typeface="Oswald"/>
                <a:ea typeface="Oswald"/>
                <a:cs typeface="Oswald"/>
                <a:sym typeface="Oswald"/>
              </a:rPr>
              <a:t> every </a:t>
            </a:r>
            <a:r>
              <a:rPr b="1" lang="en" sz="1600">
                <a:solidFill>
                  <a:srgbClr val="0E101A"/>
                </a:solidFill>
                <a:highlight>
                  <a:srgbClr val="FFFFFF"/>
                </a:highlight>
                <a:latin typeface="Oswald"/>
                <a:ea typeface="Oswald"/>
                <a:cs typeface="Oswald"/>
                <a:sym typeface="Oswald"/>
              </a:rPr>
              <a:t>Four Weeks </a:t>
            </a:r>
            <a:endParaRPr b="1" sz="1600">
              <a:solidFill>
                <a:srgbClr val="0E101A"/>
              </a:solidFill>
              <a:highlight>
                <a:srgbClr val="FFFFFF"/>
              </a:highlight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180" name="Google Shape;180;p20"/>
          <p:cNvCxnSpPr/>
          <p:nvPr/>
        </p:nvCxnSpPr>
        <p:spPr>
          <a:xfrm>
            <a:off x="7310275" y="2031238"/>
            <a:ext cx="429900" cy="3600"/>
          </a:xfrm>
          <a:prstGeom prst="straightConnector1">
            <a:avLst/>
          </a:prstGeom>
          <a:noFill/>
          <a:ln cap="flat" cmpd="sng" w="38100">
            <a:solidFill>
              <a:srgbClr val="1F1F1F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81" name="Google Shape;181;p20"/>
          <p:cNvPicPr preferRelativeResize="0"/>
          <p:nvPr/>
        </p:nvPicPr>
        <p:blipFill rotWithShape="1">
          <a:blip r:embed="rId9">
            <a:alphaModFix/>
          </a:blip>
          <a:srcRect b="20073" l="15718" r="15821" t="14197"/>
          <a:stretch/>
        </p:blipFill>
        <p:spPr>
          <a:xfrm>
            <a:off x="7816000" y="1556650"/>
            <a:ext cx="931125" cy="88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0"/>
          <p:cNvPicPr preferRelativeResize="0"/>
          <p:nvPr/>
        </p:nvPicPr>
        <p:blipFill rotWithShape="1">
          <a:blip r:embed="rId10">
            <a:alphaModFix/>
          </a:blip>
          <a:srcRect b="5286" l="18746" r="15910" t="28803"/>
          <a:stretch/>
        </p:blipFill>
        <p:spPr>
          <a:xfrm>
            <a:off x="6970950" y="3328625"/>
            <a:ext cx="1681224" cy="1060974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83" name="Google Shape;183;p2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635475" y="3480800"/>
            <a:ext cx="1667401" cy="110497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84" name="Google Shape;184;p20"/>
          <p:cNvSpPr txBox="1"/>
          <p:nvPr/>
        </p:nvSpPr>
        <p:spPr>
          <a:xfrm>
            <a:off x="7123350" y="4313400"/>
            <a:ext cx="3000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Average"/>
                <a:ea typeface="Average"/>
                <a:cs typeface="Average"/>
                <a:sym typeface="Average"/>
              </a:rPr>
              <a:t>(</a:t>
            </a:r>
            <a:r>
              <a:rPr lang="en" sz="800">
                <a:latin typeface="Average"/>
                <a:ea typeface="Average"/>
                <a:cs typeface="Average"/>
                <a:sym typeface="Average"/>
              </a:rPr>
              <a:t>The Ocean Cleanup, 2022)</a:t>
            </a:r>
            <a:endParaRPr sz="1200"/>
          </a:p>
        </p:txBody>
      </p:sp>
      <p:cxnSp>
        <p:nvCxnSpPr>
          <p:cNvPr id="185" name="Google Shape;185;p20"/>
          <p:cNvCxnSpPr/>
          <p:nvPr/>
        </p:nvCxnSpPr>
        <p:spPr>
          <a:xfrm>
            <a:off x="5413550" y="3984400"/>
            <a:ext cx="354000" cy="259800"/>
          </a:xfrm>
          <a:prstGeom prst="straightConnector1">
            <a:avLst/>
          </a:prstGeom>
          <a:noFill/>
          <a:ln cap="flat" cmpd="sng" w="38100">
            <a:solidFill>
              <a:srgbClr val="1F1F1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6" name="Google Shape;186;p20"/>
          <p:cNvSpPr txBox="1"/>
          <p:nvPr/>
        </p:nvSpPr>
        <p:spPr>
          <a:xfrm>
            <a:off x="5635300" y="3605525"/>
            <a:ext cx="1069800" cy="9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Oswald"/>
                <a:ea typeface="Oswald"/>
                <a:cs typeface="Oswald"/>
                <a:sym typeface="Oswald"/>
              </a:rPr>
              <a:t>Extensive Plastic Exposure </a:t>
            </a:r>
            <a:endParaRPr b="1" sz="16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87" name="Google Shape;187;p20"/>
          <p:cNvSpPr txBox="1"/>
          <p:nvPr/>
        </p:nvSpPr>
        <p:spPr>
          <a:xfrm>
            <a:off x="3694350" y="4542000"/>
            <a:ext cx="3000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Average"/>
                <a:ea typeface="Average"/>
                <a:cs typeface="Average"/>
                <a:sym typeface="Average"/>
              </a:rPr>
              <a:t>(</a:t>
            </a:r>
            <a:r>
              <a:rPr lang="en" sz="800">
                <a:latin typeface="Average"/>
                <a:ea typeface="Average"/>
                <a:cs typeface="Average"/>
                <a:sym typeface="Average"/>
              </a:rPr>
              <a:t>The Ocean Cleanup, 2021)</a:t>
            </a:r>
            <a:endParaRPr sz="1200"/>
          </a:p>
        </p:txBody>
      </p:sp>
      <p:pic>
        <p:nvPicPr>
          <p:cNvPr id="188" name="Google Shape;188;p20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000775" y="3260150"/>
            <a:ext cx="315000" cy="3768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1"/>
          <p:cNvSpPr txBox="1"/>
          <p:nvPr>
            <p:ph type="title"/>
          </p:nvPr>
        </p:nvSpPr>
        <p:spPr>
          <a:xfrm>
            <a:off x="-1455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latin typeface="Lexend"/>
                <a:ea typeface="Lexend"/>
                <a:cs typeface="Lexend"/>
                <a:sym typeface="Lexend"/>
              </a:rPr>
              <a:t>Conclusion</a:t>
            </a:r>
            <a:endParaRPr b="1" sz="3200"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200"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2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94" name="Google Shape;194;p21"/>
          <p:cNvSpPr txBox="1"/>
          <p:nvPr>
            <p:ph idx="1" type="body"/>
          </p:nvPr>
        </p:nvSpPr>
        <p:spPr>
          <a:xfrm>
            <a:off x="146900" y="2069025"/>
            <a:ext cx="3685500" cy="1446300"/>
          </a:xfrm>
          <a:prstGeom prst="rect">
            <a:avLst/>
          </a:prstGeom>
          <a:solidFill>
            <a:schemeClr val="dk1"/>
          </a:solidFill>
          <a:ln cap="flat" cmpd="sng" w="762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600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600">
                <a:solidFill>
                  <a:srgbClr val="212121"/>
                </a:solidFill>
                <a:highlight>
                  <a:srgbClr val="FFFFFF"/>
                </a:highlight>
                <a:latin typeface="Oswald"/>
                <a:ea typeface="Oswald"/>
                <a:cs typeface="Oswald"/>
                <a:sym typeface="Oswald"/>
              </a:rPr>
              <a:t>System 002 will be an effective solution in reducing 1.8 trillion pieces of plastic from The Great Pacific Garbage Patch (National Library of Medicine, 2018).</a:t>
            </a:r>
            <a:endParaRPr sz="5600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600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600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, </a:t>
            </a:r>
            <a:endParaRPr/>
          </a:p>
        </p:txBody>
      </p:sp>
      <p:pic>
        <p:nvPicPr>
          <p:cNvPr id="195" name="Google Shape;195;p21"/>
          <p:cNvPicPr preferRelativeResize="0"/>
          <p:nvPr/>
        </p:nvPicPr>
        <p:blipFill rotWithShape="1">
          <a:blip r:embed="rId3">
            <a:alphaModFix/>
          </a:blip>
          <a:srcRect b="31129" l="0" r="0" t="29038"/>
          <a:stretch/>
        </p:blipFill>
        <p:spPr>
          <a:xfrm>
            <a:off x="6563550" y="76199"/>
            <a:ext cx="2344950" cy="789125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1"/>
          <p:cNvSpPr txBox="1"/>
          <p:nvPr>
            <p:ph idx="1" type="body"/>
          </p:nvPr>
        </p:nvSpPr>
        <p:spPr>
          <a:xfrm>
            <a:off x="4041775" y="1307025"/>
            <a:ext cx="4007700" cy="1446300"/>
          </a:xfrm>
          <a:prstGeom prst="rect">
            <a:avLst/>
          </a:prstGeom>
          <a:solidFill>
            <a:schemeClr val="dk1"/>
          </a:solidFill>
          <a:ln cap="flat" cmpd="sng" w="762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Multi-systems on deck and the conversion of ocean plastic    into Marine Diesel will reduce travel time and be more environmentally friendly (Lavars, 2021).</a:t>
            </a:r>
            <a:endParaRPr sz="1500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97" name="Google Shape;197;p21"/>
          <p:cNvSpPr txBox="1"/>
          <p:nvPr>
            <p:ph idx="1" type="body"/>
          </p:nvPr>
        </p:nvSpPr>
        <p:spPr>
          <a:xfrm>
            <a:off x="4041775" y="3021875"/>
            <a:ext cx="4007700" cy="1479300"/>
          </a:xfrm>
          <a:prstGeom prst="rect">
            <a:avLst/>
          </a:prstGeom>
          <a:solidFill>
            <a:schemeClr val="dk1"/>
          </a:solidFill>
          <a:ln cap="flat" cmpd="sng" w="762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M</a:t>
            </a:r>
            <a:r>
              <a:rPr lang="en" sz="14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arine life can get trapped in the retention zone, cameras and crew members will be on guard to prevent it           (The Ocean Cleanup, 2022).</a:t>
            </a:r>
            <a:endParaRPr sz="1400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98" name="Google Shape;198;p21"/>
          <p:cNvPicPr preferRelativeResize="0"/>
          <p:nvPr/>
        </p:nvPicPr>
        <p:blipFill rotWithShape="1">
          <a:blip r:embed="rId4">
            <a:alphaModFix/>
          </a:blip>
          <a:srcRect b="30752" l="0" r="0" t="0"/>
          <a:stretch/>
        </p:blipFill>
        <p:spPr>
          <a:xfrm>
            <a:off x="0" y="3562925"/>
            <a:ext cx="4007699" cy="147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1"/>
          <p:cNvPicPr preferRelativeResize="0"/>
          <p:nvPr/>
        </p:nvPicPr>
        <p:blipFill rotWithShape="1">
          <a:blip r:embed="rId4">
            <a:alphaModFix/>
          </a:blip>
          <a:srcRect b="30752" l="56036" r="14792" t="0"/>
          <a:stretch/>
        </p:blipFill>
        <p:spPr>
          <a:xfrm>
            <a:off x="8049475" y="3559925"/>
            <a:ext cx="1050200" cy="147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70500" y="3542050"/>
            <a:ext cx="837200" cy="66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954245">
            <a:off x="1568422" y="3688446"/>
            <a:ext cx="1050200" cy="803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1"/>
          <p:cNvPicPr preferRelativeResize="0"/>
          <p:nvPr/>
        </p:nvPicPr>
        <p:blipFill rotWithShape="1">
          <a:blip r:embed="rId7">
            <a:alphaModFix/>
          </a:blip>
          <a:srcRect b="7467" l="26868" r="0" t="0"/>
          <a:stretch/>
        </p:blipFill>
        <p:spPr>
          <a:xfrm rot="842891">
            <a:off x="8209545" y="1172327"/>
            <a:ext cx="899661" cy="11384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43275" y="821150"/>
            <a:ext cx="1678400" cy="110975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04" name="Google Shape;204;p2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862692" y="969204"/>
            <a:ext cx="2024165" cy="1164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